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845" r:id="rId3"/>
    <p:sldId id="846" r:id="rId4"/>
    <p:sldId id="854" r:id="rId5"/>
    <p:sldId id="1093" r:id="rId6"/>
    <p:sldId id="1096" r:id="rId7"/>
    <p:sldId id="1095" r:id="rId8"/>
    <p:sldId id="1097" r:id="rId9"/>
    <p:sldId id="1094" r:id="rId10"/>
    <p:sldId id="1100" r:id="rId11"/>
    <p:sldId id="1103" r:id="rId12"/>
    <p:sldId id="1101" r:id="rId13"/>
    <p:sldId id="1102" r:id="rId14"/>
    <p:sldId id="1128" r:id="rId15"/>
    <p:sldId id="1129" r:id="rId16"/>
    <p:sldId id="1130" r:id="rId17"/>
    <p:sldId id="1131" r:id="rId18"/>
    <p:sldId id="1132" r:id="rId19"/>
    <p:sldId id="1134" r:id="rId20"/>
    <p:sldId id="1133" r:id="rId21"/>
    <p:sldId id="1135" r:id="rId22"/>
    <p:sldId id="1136" r:id="rId23"/>
    <p:sldId id="1105" r:id="rId24"/>
    <p:sldId id="1106" r:id="rId25"/>
    <p:sldId id="613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3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19 – Modules and </a:t>
            </a:r>
            <a:br>
              <a:rPr lang="en-US" altLang="en-US" sz="4000" dirty="0" smtClean="0"/>
            </a:br>
            <a:r>
              <a:rPr lang="en-US" altLang="en-US" sz="4000" dirty="0" smtClean="0"/>
              <a:t>“Random”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import modules, use this command:</a:t>
            </a:r>
          </a:p>
          <a:p>
            <a:pPr marL="45720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moduleName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 smtClean="0"/>
          </a:p>
          <a:p>
            <a:r>
              <a:rPr lang="en-US" dirty="0" smtClean="0"/>
              <a:t>This imports the </a:t>
            </a:r>
            <a:r>
              <a:rPr lang="en-US" u="sng" dirty="0" smtClean="0"/>
              <a:t>entire</a:t>
            </a:r>
            <a:r>
              <a:rPr lang="en-US" dirty="0" smtClean="0"/>
              <a:t> module of that name</a:t>
            </a:r>
          </a:p>
          <a:p>
            <a:pPr lvl="1"/>
            <a:r>
              <a:rPr lang="en-US" dirty="0"/>
              <a:t>Every single thing in the file is now available</a:t>
            </a:r>
          </a:p>
          <a:p>
            <a:pPr lvl="1"/>
            <a:r>
              <a:rPr lang="en-US" dirty="0"/>
              <a:t>This includes functions, </a:t>
            </a:r>
            <a:r>
              <a:rPr lang="en-US" dirty="0" smtClean="0"/>
              <a:t>data types, </a:t>
            </a:r>
            <a:r>
              <a:rPr lang="en-US" dirty="0"/>
              <a:t>constants,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15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the things we’ve imported this way, we need to append the filename and a period to the front of its name (“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smtClean="0"/>
              <a:t>”)</a:t>
            </a:r>
          </a:p>
          <a:p>
            <a:pPr lvl="2"/>
            <a:endParaRPr lang="en-US" dirty="0"/>
          </a:p>
          <a:p>
            <a:r>
              <a:rPr lang="en-US" dirty="0" smtClean="0"/>
              <a:t>To access a function called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moduleName.function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33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Module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calendar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exCal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calendar.TextCalendar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printCal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exCal.formatmonth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(2016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11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printCal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620651" y="3815219"/>
            <a:ext cx="3902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November 2016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We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Fr Sa Su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1  2  3  4  5  6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7  8  9 10 11 12 13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14 15 16 17 18 19 20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21 22 23 24 25 26 27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28 29 30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188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“Random”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9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numbers are useful for many things</a:t>
            </a:r>
          </a:p>
          <a:p>
            <a:pPr lvl="1"/>
            <a:r>
              <a:rPr lang="en-US" dirty="0" smtClean="0"/>
              <a:t>Like what?</a:t>
            </a:r>
          </a:p>
          <a:p>
            <a:pPr lvl="1"/>
            <a:r>
              <a:rPr lang="en-US" dirty="0" smtClean="0"/>
              <a:t>Cryptography</a:t>
            </a:r>
          </a:p>
          <a:p>
            <a:pPr lvl="1"/>
            <a:r>
              <a:rPr lang="en-US" dirty="0" smtClean="0"/>
              <a:t>Games of chance</a:t>
            </a:r>
          </a:p>
          <a:p>
            <a:pPr lvl="1"/>
            <a:r>
              <a:rPr lang="en-US" dirty="0" smtClean="0"/>
              <a:t>Procedural generation</a:t>
            </a:r>
          </a:p>
          <a:p>
            <a:pPr lvl="2"/>
            <a:r>
              <a:rPr lang="en-US" dirty="0" smtClean="0"/>
              <a:t>Minecraft levels, snowflakes in Frozen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Random numbers generated by computers can only be </a:t>
            </a:r>
            <a:r>
              <a:rPr lang="en-US" b="1" i="1" dirty="0" smtClean="0"/>
              <a:t>pseudo </a:t>
            </a:r>
            <a:r>
              <a:rPr lang="en-US" dirty="0" smtClean="0"/>
              <a:t>random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15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 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422849" cy="4517689"/>
          </a:xfrm>
        </p:spPr>
        <p:txBody>
          <a:bodyPr/>
          <a:lstStyle/>
          <a:p>
            <a:r>
              <a:rPr lang="en-US" dirty="0"/>
              <a:t>“Anyone who considers arithmetical methods of producing random digits is, of course, in a state of sin.” </a:t>
            </a:r>
            <a:r>
              <a:rPr lang="en-US" i="1" dirty="0"/>
              <a:t>– John von </a:t>
            </a:r>
            <a:r>
              <a:rPr lang="en-US" i="1" dirty="0" smtClean="0"/>
              <a:t>Neumann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Pseudorandom appears to be random, but isn’t</a:t>
            </a:r>
          </a:p>
          <a:p>
            <a:pPr lvl="1"/>
            <a:r>
              <a:rPr lang="en-US" dirty="0" smtClean="0"/>
              <a:t>Mathematically generated, so it can’t be</a:t>
            </a:r>
          </a:p>
          <a:p>
            <a:pPr lvl="1"/>
            <a:r>
              <a:rPr lang="en-US" dirty="0" smtClean="0"/>
              <a:t>Called a </a:t>
            </a:r>
            <a:r>
              <a:rPr lang="en-US" u="sng" dirty="0" smtClean="0"/>
              <a:t>R</a:t>
            </a:r>
            <a:r>
              <a:rPr lang="en-US" dirty="0" smtClean="0"/>
              <a:t>andom </a:t>
            </a:r>
            <a:r>
              <a:rPr lang="en-US" u="sng" dirty="0" smtClean="0"/>
              <a:t>N</a:t>
            </a:r>
            <a:r>
              <a:rPr lang="en-US" dirty="0" smtClean="0"/>
              <a:t>umber </a:t>
            </a:r>
            <a:r>
              <a:rPr lang="en-US" u="sng" dirty="0" smtClean="0"/>
              <a:t>G</a:t>
            </a:r>
            <a:r>
              <a:rPr lang="en-US" dirty="0" smtClean="0"/>
              <a:t>enerator (RNG)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38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Seeding for 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RNG isn’t truly random</a:t>
            </a:r>
          </a:p>
          <a:p>
            <a:pPr lvl="1"/>
            <a:r>
              <a:rPr lang="en-US" dirty="0" smtClean="0"/>
              <a:t>The computer uses a “seed” in an </a:t>
            </a:r>
            <a:br>
              <a:rPr lang="en-US" dirty="0" smtClean="0"/>
            </a:br>
            <a:r>
              <a:rPr lang="en-US" dirty="0" smtClean="0"/>
              <a:t>attempt to be as random as possible</a:t>
            </a:r>
          </a:p>
          <a:p>
            <a:pPr lvl="3"/>
            <a:endParaRPr lang="en-US" dirty="0"/>
          </a:p>
          <a:p>
            <a:r>
              <a:rPr lang="en-US" dirty="0" smtClean="0"/>
              <a:t>By default, the seed is the system time</a:t>
            </a:r>
          </a:p>
          <a:p>
            <a:pPr lvl="1"/>
            <a:r>
              <a:rPr lang="en-US" dirty="0" smtClean="0"/>
              <a:t>Changes every time the program is run</a:t>
            </a:r>
          </a:p>
          <a:p>
            <a:r>
              <a:rPr lang="en-US" dirty="0" smtClean="0"/>
              <a:t>We can set our own seed</a:t>
            </a:r>
          </a:p>
          <a:p>
            <a:pPr lvl="1"/>
            <a:r>
              <a:rPr lang="en-US" dirty="0" smtClean="0"/>
              <a:t>Use the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random.seed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smtClean="0"/>
              <a:t>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26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Seeding for 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Same </a:t>
            </a:r>
            <a:r>
              <a:rPr lang="en-US" dirty="0"/>
              <a:t>seed </a:t>
            </a:r>
            <a:r>
              <a:rPr lang="en-US" dirty="0">
                <a:sym typeface="Wingdings" panose="05000000000000000000" pitchFamily="2" charset="2"/>
              </a:rPr>
              <a:t>means same “random” numbers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ym typeface="Wingdings" panose="05000000000000000000" pitchFamily="2" charset="2"/>
              </a:rPr>
              <a:t>Good </a:t>
            </a:r>
            <a:r>
              <a:rPr lang="en-US" dirty="0">
                <a:sym typeface="Wingdings" panose="05000000000000000000" pitchFamily="2" charset="2"/>
              </a:rPr>
              <a:t>for testing, allow identical runs</a:t>
            </a:r>
          </a:p>
          <a:p>
            <a:endParaRPr lang="en-US" dirty="0" smtClean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random.seed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(7)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random.seed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("hello")</a:t>
            </a:r>
            <a:endParaRPr lang="en-US" dirty="0">
              <a:sym typeface="Wingdings" panose="05000000000000000000" pitchFamily="2" charset="2"/>
            </a:endParaRPr>
          </a:p>
          <a:p>
            <a:pPr lvl="3"/>
            <a:endParaRPr lang="en-US" dirty="0"/>
          </a:p>
          <a:p>
            <a:r>
              <a:rPr lang="en-US" dirty="0" smtClean="0"/>
              <a:t>7 always gives				.32, .15, .65, .07</a:t>
            </a:r>
          </a:p>
          <a:p>
            <a:r>
              <a:rPr lang="en-US" dirty="0" smtClean="0"/>
              <a:t>“hello” always gives		.35, .66, .54, .13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01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Seeding with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Can </a:t>
            </a:r>
            <a:r>
              <a:rPr lang="en-US" dirty="0"/>
              <a:t>allow the user to choose the seed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Gives </a:t>
            </a:r>
            <a:r>
              <a:rPr lang="en-US" dirty="0"/>
              <a:t>user more control over how program runs</a:t>
            </a:r>
          </a:p>
          <a:p>
            <a:pPr marL="0" lvl="1" indent="0">
              <a:buFont typeface="Arial" charset="0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random.seed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userSeedChoice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dirty="0"/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/>
              <a:t>Can </a:t>
            </a:r>
            <a:r>
              <a:rPr lang="en-US" dirty="0" smtClean="0"/>
              <a:t>also explicitly seed the system time</a:t>
            </a:r>
            <a:endParaRPr lang="en-US" dirty="0"/>
          </a:p>
          <a:p>
            <a:pPr lvl="1">
              <a:buFont typeface="Arial" charset="0"/>
              <a:buChar char="–"/>
              <a:defRPr/>
            </a:pPr>
            <a:r>
              <a:rPr lang="en-US" dirty="0" smtClean="0"/>
              <a:t>Give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seed() </a:t>
            </a:r>
            <a:r>
              <a:rPr lang="en-US" dirty="0" smtClean="0"/>
              <a:t>function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None </a:t>
            </a:r>
            <a:r>
              <a:rPr lang="en-US" dirty="0" smtClean="0"/>
              <a:t>or nothing</a:t>
            </a:r>
          </a:p>
          <a:p>
            <a:pPr marL="457200" lvl="1" indent="0">
              <a:buNone/>
              <a:defRPr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random.seed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(None)</a:t>
            </a:r>
          </a:p>
          <a:p>
            <a:pPr marL="457200" lvl="1" indent="0">
              <a:buNone/>
              <a:defRPr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random.seed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21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Random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686800" cy="4517689"/>
          </a:xfrm>
        </p:spPr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 smtClean="0"/>
              <a:t>Works the same as normal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</a:p>
          <a:p>
            <a:pPr lvl="1"/>
            <a:r>
              <a:rPr lang="en-US" dirty="0" smtClean="0"/>
              <a:t>Start, stop, and step</a:t>
            </a:r>
          </a:p>
          <a:p>
            <a:pPr lvl="3"/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random.seed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("dog")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(2, 21, 4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		14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(2, 21, 4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		6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(2, 21, 4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		10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(2, 21, 4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		10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(6)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5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random.randrange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(6)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4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707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“good code” good</a:t>
            </a:r>
          </a:p>
          <a:p>
            <a:pPr lvl="1"/>
            <a:r>
              <a:rPr lang="en-US" dirty="0" smtClean="0"/>
              <a:t>Commenting guidelines</a:t>
            </a:r>
          </a:p>
          <a:p>
            <a:pPr lvl="3"/>
            <a:endParaRPr lang="en-US" dirty="0"/>
          </a:p>
          <a:p>
            <a:r>
              <a:rPr lang="en-US" dirty="0" smtClean="0"/>
              <a:t>Top down design</a:t>
            </a:r>
          </a:p>
          <a:p>
            <a:r>
              <a:rPr lang="en-US" dirty="0" smtClean="0"/>
              <a:t>Code implementation</a:t>
            </a:r>
          </a:p>
          <a:p>
            <a:pPr lvl="1"/>
            <a:r>
              <a:rPr lang="en-US" dirty="0" smtClean="0"/>
              <a:t>Bottom up</a:t>
            </a:r>
          </a:p>
          <a:p>
            <a:pPr lvl="1"/>
            <a:r>
              <a:rPr lang="en-US" dirty="0" smtClean="0"/>
              <a:t>Top down</a:t>
            </a:r>
          </a:p>
          <a:p>
            <a:pPr lvl="1"/>
            <a:r>
              <a:rPr lang="en-US" dirty="0" smtClean="0"/>
              <a:t>Incremental development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566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Random Floats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686800" cy="4517689"/>
          </a:xfrm>
        </p:spPr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Returns a random float from 0.0 up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but not including) 1.0</a:t>
            </a:r>
          </a:p>
          <a:p>
            <a:pPr lvl="3"/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random.seed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(201)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	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0.06710225875940379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0.3255995543326774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0.0036753697681032316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0.28279809896785435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98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Random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686800" cy="4517689"/>
          </a:xfrm>
        </p:spPr>
        <p:txBody>
          <a:bodyPr/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Takes in a list, returns one of the options at random</a:t>
            </a:r>
            <a:endParaRPr lang="en-US" dirty="0"/>
          </a:p>
          <a:p>
            <a:pPr lvl="3"/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dogs = ["Yorkie", "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Westie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Vizsla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random.seed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(11.2016)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(dogs)		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(dogs)		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Westie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(dogs)		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Vizsla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(dogs)		'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Westie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67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Seeds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“Resets” the random number generator each time it is seeded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Should only seed once per program</a:t>
            </a:r>
          </a:p>
          <a:p>
            <a:r>
              <a:rPr lang="en-US" dirty="0" smtClean="0"/>
              <a:t>Seeding and calling gives the same number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random.seed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	0.23796462709189137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random.seed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	0.23796462709189137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for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6" name="Rectangle 5"/>
          <p:cNvSpPr/>
          <p:nvPr/>
        </p:nvSpPr>
        <p:spPr>
          <a:xfrm>
            <a:off x="521143" y="2672451"/>
            <a:ext cx="810171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rgbClr val="FFC000"/>
                  </a:outerShdw>
                </a:effectLst>
              </a:rPr>
              <a:t>LIVECODING!!!</a:t>
            </a:r>
            <a:endParaRPr lang="en-US" sz="96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bl" rotWithShape="0">
                  <a:srgbClr val="FFC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185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34" presetClass="emph" presetSubtype="0" fill="hold" grpId="4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1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7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75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750" fill="hold">
                                          <p:stCondLst>
                                            <p:cond delay="2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6" grpId="3"/>
      <p:bldP spid="6" grpId="4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PINs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 stores usernames </a:t>
            </a:r>
            <a:br>
              <a:rPr lang="en-US" dirty="0" smtClean="0"/>
            </a:br>
            <a:r>
              <a:rPr lang="en-US" dirty="0" smtClean="0"/>
              <a:t>and their PINs in a dictionary</a:t>
            </a:r>
          </a:p>
          <a:p>
            <a:r>
              <a:rPr lang="en-US" dirty="0" smtClean="0"/>
              <a:t>Ask the user for their username</a:t>
            </a:r>
          </a:p>
          <a:p>
            <a:pPr lvl="1"/>
            <a:r>
              <a:rPr lang="en-US" dirty="0" smtClean="0"/>
              <a:t>If it exists, tell them their pin code</a:t>
            </a:r>
          </a:p>
          <a:p>
            <a:pPr lvl="1"/>
            <a:r>
              <a:rPr lang="en-US" dirty="0" smtClean="0"/>
              <a:t>If it doesn’t exist, create one using random</a:t>
            </a:r>
          </a:p>
          <a:p>
            <a:pPr lvl="2"/>
            <a:r>
              <a:rPr lang="en-US" sz="2800" dirty="0" smtClean="0"/>
              <a:t>Tell the user what their new temporary pin is</a:t>
            </a:r>
          </a:p>
          <a:p>
            <a:pPr lvl="3"/>
            <a:endParaRPr lang="en-US" dirty="0"/>
          </a:p>
          <a:p>
            <a:r>
              <a:rPr lang="en-US" dirty="0" smtClean="0"/>
              <a:t>Pin should be betwee</a:t>
            </a:r>
            <a:r>
              <a:rPr lang="en-US" dirty="0" smtClean="0"/>
              <a:t>n 0000 and 9999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89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Project 1 is due Wednesday</a:t>
            </a:r>
            <a:endParaRPr lang="en-US" dirty="0"/>
          </a:p>
          <a:p>
            <a:pPr lvl="1"/>
            <a:r>
              <a:rPr lang="en-US" dirty="0" smtClean="0"/>
              <a:t>It is much harder than the homeworks</a:t>
            </a:r>
          </a:p>
          <a:p>
            <a:pPr lvl="1"/>
            <a:r>
              <a:rPr lang="en-US" dirty="0" smtClean="0"/>
              <a:t>No collaboration allowed</a:t>
            </a:r>
          </a:p>
          <a:p>
            <a:pPr lvl="1"/>
            <a:r>
              <a:rPr lang="en-US" dirty="0" smtClean="0"/>
              <a:t>Start early</a:t>
            </a:r>
          </a:p>
          <a:p>
            <a:pPr lvl="1"/>
            <a:r>
              <a:rPr lang="en-US" dirty="0" smtClean="0"/>
              <a:t>Think before you code</a:t>
            </a:r>
          </a:p>
          <a:p>
            <a:pPr lvl="1"/>
            <a:r>
              <a:rPr lang="en-US" dirty="0" smtClean="0"/>
              <a:t>Come to office hours</a:t>
            </a:r>
          </a:p>
          <a:p>
            <a:pPr lvl="3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417743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35971" cy="4517689"/>
          </a:xfrm>
        </p:spPr>
        <p:txBody>
          <a:bodyPr/>
          <a:lstStyle/>
          <a:p>
            <a:r>
              <a:rPr lang="en-US" dirty="0" smtClean="0"/>
              <a:t>To learn about Python’s Standard Library</a:t>
            </a:r>
          </a:p>
          <a:p>
            <a:pPr lvl="3"/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understand modules </a:t>
            </a:r>
            <a:r>
              <a:rPr lang="en-US" dirty="0" smtClean="0"/>
              <a:t>and importing</a:t>
            </a:r>
          </a:p>
          <a:p>
            <a:pPr lvl="1"/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Purpose</a:t>
            </a:r>
          </a:p>
          <a:p>
            <a:r>
              <a:rPr lang="en-US" dirty="0" smtClean="0"/>
              <a:t>To learn about “random” numbers</a:t>
            </a:r>
          </a:p>
          <a:p>
            <a:pPr lvl="1"/>
            <a:r>
              <a:rPr lang="en-US" dirty="0" smtClean="0"/>
              <a:t>Pseudo randomness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Python’s Standard 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“standard library” is made up of two parts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The “core” of the Python language</a:t>
            </a:r>
          </a:p>
          <a:p>
            <a:pPr lvl="1"/>
            <a:r>
              <a:rPr lang="en-US" dirty="0" smtClean="0"/>
              <a:t>Built-in types and data structures (</a:t>
            </a:r>
            <a:r>
              <a:rPr lang="en-US" dirty="0" err="1" smtClean="0"/>
              <a:t>int</a:t>
            </a:r>
            <a:r>
              <a:rPr lang="en-US" dirty="0" smtClean="0"/>
              <a:t>, list, etc.)</a:t>
            </a:r>
          </a:p>
          <a:p>
            <a:pPr lvl="1"/>
            <a:r>
              <a:rPr lang="en-US" dirty="0" smtClean="0"/>
              <a:t>Built-in functions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min()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max()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Optional </a:t>
            </a:r>
            <a:r>
              <a:rPr lang="en-US" b="1" i="1" dirty="0" smtClean="0"/>
              <a:t>modules</a:t>
            </a:r>
            <a:r>
              <a:rPr lang="en-US" dirty="0" smtClean="0"/>
              <a:t> the programmer can import</a:t>
            </a:r>
          </a:p>
          <a:p>
            <a:pPr lvl="1"/>
            <a:r>
              <a:rPr lang="en-US" dirty="0" smtClean="0"/>
              <a:t>Math things 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fractions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</a:p>
          <a:p>
            <a:pPr lvl="1"/>
            <a:r>
              <a:rPr lang="en-US" dirty="0" smtClean="0"/>
              <a:t>Useful pieces like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calendar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96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69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i="1" dirty="0"/>
              <a:t>module</a:t>
            </a:r>
            <a:r>
              <a:rPr lang="en-US" dirty="0"/>
              <a:t> is a Python file that contains </a:t>
            </a:r>
            <a:r>
              <a:rPr lang="en-US" dirty="0" smtClean="0"/>
              <a:t>function definitions </a:t>
            </a:r>
            <a:r>
              <a:rPr lang="en-US" dirty="0"/>
              <a:t>and other statements</a:t>
            </a:r>
          </a:p>
          <a:p>
            <a:pPr lvl="1"/>
            <a:r>
              <a:rPr lang="en-US" dirty="0"/>
              <a:t>Named just like a regular Python file: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myModule.py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Python provides many useful modules for us</a:t>
            </a:r>
          </a:p>
          <a:p>
            <a:r>
              <a:rPr lang="en-US" dirty="0" smtClean="0"/>
              <a:t>We can also create our own if we want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40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Importing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a module, we must first </a:t>
            </a:r>
            <a:r>
              <a:rPr lang="en-US" b="1" i="1" dirty="0"/>
              <a:t>import</a:t>
            </a:r>
            <a:r>
              <a:rPr lang="en-US" dirty="0"/>
              <a:t> it</a:t>
            </a:r>
          </a:p>
          <a:p>
            <a:endParaRPr lang="en-US" dirty="0" smtClean="0"/>
          </a:p>
          <a:p>
            <a:r>
              <a:rPr lang="en-US" dirty="0" smtClean="0"/>
              <a:t>Where does Python look for module files?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current directory</a:t>
            </a:r>
          </a:p>
          <a:p>
            <a:r>
              <a:rPr lang="en-US" dirty="0"/>
              <a:t>In a list of pre-defined directories</a:t>
            </a:r>
          </a:p>
          <a:p>
            <a:pPr lvl="1"/>
            <a:r>
              <a:rPr lang="en-US" dirty="0"/>
              <a:t>These directories are where libraries like </a:t>
            </a: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calendar </a:t>
            </a:r>
            <a:r>
              <a:rPr lang="en-US" dirty="0" smtClean="0"/>
              <a:t>are stored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97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8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23029</TotalTime>
  <Words>639</Words>
  <Application>Microsoft Office PowerPoint</Application>
  <PresentationFormat>On-screen Show (4:3)</PresentationFormat>
  <Paragraphs>196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Courier New</vt:lpstr>
      <vt:lpstr>Wingdings</vt:lpstr>
      <vt:lpstr>Office Theme</vt:lpstr>
      <vt:lpstr>CMSC201  Computer Science I for Majors  Lecture 19 – Modules and  “Random” Numbers</vt:lpstr>
      <vt:lpstr>Last Class We Covered</vt:lpstr>
      <vt:lpstr>Any Questions from Last Time?</vt:lpstr>
      <vt:lpstr>Today’s Objectives</vt:lpstr>
      <vt:lpstr>Python’s Standard Library</vt:lpstr>
      <vt:lpstr>Modules</vt:lpstr>
      <vt:lpstr>Modules</vt:lpstr>
      <vt:lpstr>Importing Modules</vt:lpstr>
      <vt:lpstr>Importing</vt:lpstr>
      <vt:lpstr>Importing Modules</vt:lpstr>
      <vt:lpstr>import</vt:lpstr>
      <vt:lpstr>Calendar Module Example</vt:lpstr>
      <vt:lpstr>“Random” Numbers</vt:lpstr>
      <vt:lpstr>Random Numbers</vt:lpstr>
      <vt:lpstr>Pseudo Randomness</vt:lpstr>
      <vt:lpstr>Seeding for Randomness</vt:lpstr>
      <vt:lpstr>Seeding for Randomness</vt:lpstr>
      <vt:lpstr>Seeding with User Input</vt:lpstr>
      <vt:lpstr>Generating Random Integers</vt:lpstr>
      <vt:lpstr>Generating Random Floats</vt:lpstr>
      <vt:lpstr>Generating Random Options</vt:lpstr>
      <vt:lpstr>How Seeds Work</vt:lpstr>
      <vt:lpstr>Time for </vt:lpstr>
      <vt:lpstr>Generating PINs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299</cp:revision>
  <dcterms:created xsi:type="dcterms:W3CDTF">2014-05-05T14:25:42Z</dcterms:created>
  <dcterms:modified xsi:type="dcterms:W3CDTF">2016-11-14T19:39:20Z</dcterms:modified>
</cp:coreProperties>
</file>